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15138" cy="9942513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63300"/>
    <a:srgbClr val="B24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50" autoAdjust="0"/>
    <p:restoredTop sz="94709" autoAdjust="0"/>
  </p:normalViewPr>
  <p:slideViewPr>
    <p:cSldViewPr>
      <p:cViewPr varScale="1">
        <p:scale>
          <a:sx n="66" d="100"/>
          <a:sy n="66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notesViewPr>
    <p:cSldViewPr>
      <p:cViewPr varScale="1">
        <p:scale>
          <a:sx n="56" d="100"/>
          <a:sy n="56" d="100"/>
        </p:scale>
        <p:origin x="-1854" y="-96"/>
      </p:cViewPr>
      <p:guideLst>
        <p:guide orient="horz" pos="3132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62388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86CA6A2-E99F-4DDF-864C-CD3865E674FB}" type="datetimeFigureOut">
              <a:rPr lang="fa-IR" smtClean="0"/>
              <a:t>1436/05/17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62388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617917C-822D-4943-8D7F-694F4600DF8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47671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61912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8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048F5F9-1282-41F2-BB48-092E3FAC456D}" type="datetimeFigureOut">
              <a:rPr lang="fa-IR" smtClean="0"/>
              <a:t>1436/05/17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61912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8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6F59DA-18F0-4A84-90F0-9B844FC5AD8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475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F59DA-18F0-4A84-90F0-9B844FC5AD87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94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D24B7F6-52FB-4344-AB62-4A5DE2BB063F}" type="datetimeFigureOut">
              <a:rPr lang="fa-IR" smtClean="0"/>
              <a:t>1436/05/17</a:t>
            </a:fld>
            <a:endParaRPr lang="fa-I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63152-B29B-4206-BB71-2382C1D7B71A}" type="slidenum">
              <a:rPr lang="fa-IR" smtClean="0"/>
              <a:t>‹#›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B7F6-52FB-4344-AB62-4A5DE2BB063F}" type="datetimeFigureOut">
              <a:rPr lang="fa-IR" smtClean="0"/>
              <a:t>1436/05/17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3152-B29B-4206-BB71-2382C1D7B71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B7F6-52FB-4344-AB62-4A5DE2BB063F}" type="datetimeFigureOut">
              <a:rPr lang="fa-IR" smtClean="0"/>
              <a:t>1436/05/17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3152-B29B-4206-BB71-2382C1D7B71A}" type="slidenum">
              <a:rPr lang="fa-IR" smtClean="0"/>
              <a:t>‹#›</a:t>
            </a:fld>
            <a:endParaRPr lang="fa-I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24B7F6-52FB-4344-AB62-4A5DE2BB063F}" type="datetimeFigureOut">
              <a:rPr lang="fa-IR" smtClean="0"/>
              <a:t>1436/05/17</a:t>
            </a:fld>
            <a:endParaRPr lang="fa-I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863152-B29B-4206-BB71-2382C1D7B71A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B7F6-52FB-4344-AB62-4A5DE2BB063F}" type="datetimeFigureOut">
              <a:rPr lang="fa-IR" smtClean="0"/>
              <a:t>1436/05/17</a:t>
            </a:fld>
            <a:endParaRPr lang="fa-I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63152-B29B-4206-BB71-2382C1D7B71A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24B7F6-52FB-4344-AB62-4A5DE2BB063F}" type="datetimeFigureOut">
              <a:rPr lang="fa-IR" smtClean="0"/>
              <a:t>1436/05/17</a:t>
            </a:fld>
            <a:endParaRPr lang="fa-I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863152-B29B-4206-BB71-2382C1D7B71A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D24B7F6-52FB-4344-AB62-4A5DE2BB063F}" type="datetimeFigureOut">
              <a:rPr lang="fa-IR" smtClean="0"/>
              <a:t>1436/05/17</a:t>
            </a:fld>
            <a:endParaRPr lang="fa-I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863152-B29B-4206-BB71-2382C1D7B71A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B7F6-52FB-4344-AB62-4A5DE2BB063F}" type="datetimeFigureOut">
              <a:rPr lang="fa-IR" smtClean="0"/>
              <a:t>1436/05/17</a:t>
            </a:fld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63152-B29B-4206-BB71-2382C1D7B71A}" type="slidenum">
              <a:rPr lang="fa-IR" smtClean="0"/>
              <a:t>‹#›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B7F6-52FB-4344-AB62-4A5DE2BB063F}" type="datetimeFigureOut">
              <a:rPr lang="fa-IR" smtClean="0"/>
              <a:t>1436/05/17</a:t>
            </a:fld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63152-B29B-4206-BB71-2382C1D7B71A}" type="slidenum">
              <a:rPr lang="fa-IR" smtClean="0"/>
              <a:t>‹#›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24B7F6-52FB-4344-AB62-4A5DE2BB063F}" type="datetimeFigureOut">
              <a:rPr lang="fa-IR" smtClean="0"/>
              <a:t>1436/05/17</a:t>
            </a:fld>
            <a:endParaRPr lang="fa-I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863152-B29B-4206-BB71-2382C1D7B71A}" type="slidenum">
              <a:rPr lang="fa-IR" smtClean="0"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D24B7F6-52FB-4344-AB62-4A5DE2BB063F}" type="datetimeFigureOut">
              <a:rPr lang="fa-IR" smtClean="0"/>
              <a:t>1436/05/17</a:t>
            </a:fld>
            <a:endParaRPr lang="fa-I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6863152-B29B-4206-BB71-2382C1D7B71A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D24B7F6-52FB-4344-AB62-4A5DE2BB063F}" type="datetimeFigureOut">
              <a:rPr lang="fa-IR" smtClean="0"/>
              <a:t>1436/05/17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6863152-B29B-4206-BB71-2382C1D7B71A}" type="slidenum">
              <a:rPr lang="fa-IR" smtClean="0"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r" defTabSz="914400" rtl="1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293096"/>
            <a:ext cx="7488832" cy="1295400"/>
          </a:xfrm>
        </p:spPr>
        <p:txBody>
          <a:bodyPr>
            <a:normAutofit/>
          </a:bodyPr>
          <a:lstStyle/>
          <a:p>
            <a:pPr rtl="0"/>
            <a:r>
              <a:rPr lang="fr-FR" sz="2800" dirty="0" smtClean="0">
                <a:solidFill>
                  <a:srgbClr val="C00000"/>
                </a:solidFill>
                <a:latin typeface="Cooper Black" pitchFamily="18" charset="0"/>
              </a:rPr>
              <a:t>A l</a:t>
            </a:r>
            <a:r>
              <a:rPr lang="fr-FR" sz="2800" dirty="0">
                <a:solidFill>
                  <a:srgbClr val="C00000"/>
                </a:solidFill>
                <a:latin typeface="Cooper Black" pitchFamily="18" charset="0"/>
              </a:rPr>
              <a:t>'</a:t>
            </a:r>
            <a:r>
              <a:rPr lang="fr-FR" sz="2800" dirty="0" smtClean="0">
                <a:solidFill>
                  <a:srgbClr val="C00000"/>
                </a:solidFill>
                <a:latin typeface="Cooper Black" pitchFamily="18" charset="0"/>
              </a:rPr>
              <a:t>ECOUTE DE </a:t>
            </a:r>
            <a:r>
              <a:rPr lang="fr-FR" sz="2800" dirty="0">
                <a:solidFill>
                  <a:srgbClr val="C00000"/>
                </a:solidFill>
                <a:latin typeface="Cooper Black" pitchFamily="18" charset="0"/>
              </a:rPr>
              <a:t>L </a:t>
            </a:r>
            <a:r>
              <a:rPr lang="fr-FR" sz="2800" dirty="0" smtClean="0">
                <a:solidFill>
                  <a:srgbClr val="C00000"/>
                </a:solidFill>
                <a:latin typeface="Cooper Black" pitchFamily="18" charset="0"/>
              </a:rPr>
              <a:t>'INVOCATION</a:t>
            </a:r>
            <a:br>
              <a:rPr lang="fr-FR" sz="2800" dirty="0" smtClean="0">
                <a:solidFill>
                  <a:srgbClr val="C00000"/>
                </a:solidFill>
                <a:latin typeface="Cooper Black" pitchFamily="18" charset="0"/>
              </a:rPr>
            </a:br>
            <a:r>
              <a:rPr lang="fr-FR" sz="2800" dirty="0" smtClean="0">
                <a:solidFill>
                  <a:srgbClr val="C00000"/>
                </a:solidFill>
                <a:latin typeface="Cooper Black" pitchFamily="18" charset="0"/>
              </a:rPr>
              <a:t> MATERNELLE</a:t>
            </a:r>
            <a:endParaRPr lang="en-US" sz="2800" dirty="0">
              <a:solidFill>
                <a:srgbClr val="C00000"/>
              </a:solidFill>
              <a:latin typeface="Cooper Black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248472" cy="33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 loop="1">
            <p:snd r:embed="rId2" name="asmaa.wav"/>
          </p:stSnd>
        </p:sndAc>
      </p:transition>
    </mc:Choice>
    <mc:Fallback xmlns="">
      <p:transition spd="slow">
        <p:split orient="vert"/>
        <p:sndAc>
          <p:stSnd loop="1">
            <p:snd r:embed="rId4" name="asma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t="502" r="-1501" b="1637"/>
          <a:stretch/>
        </p:blipFill>
        <p:spPr>
          <a:xfrm>
            <a:off x="323528" y="260648"/>
            <a:ext cx="8502087" cy="62646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7416942" cy="1143000"/>
          </a:xfrm>
        </p:spPr>
        <p:txBody>
          <a:bodyPr>
            <a:normAutofit/>
          </a:bodyPr>
          <a:lstStyle/>
          <a:p>
            <a:pPr rtl="0"/>
            <a:r>
              <a:rPr lang="en-US" sz="2200" b="1" u="sng" dirty="0" smtClean="0">
                <a:solidFill>
                  <a:srgbClr val="002060"/>
                </a:solidFill>
              </a:rPr>
              <a:t>MEMORIAL</a:t>
            </a:r>
            <a:r>
              <a:rPr lang="fr-FR" sz="2200" b="1" u="sng" dirty="0" smtClean="0">
                <a:solidFill>
                  <a:srgbClr val="002060"/>
                </a:solidFill>
              </a:rPr>
              <a:t> DES JUSTES </a:t>
            </a:r>
            <a:br>
              <a:rPr lang="fr-FR" sz="2200" b="1" u="sng" dirty="0" smtClean="0">
                <a:solidFill>
                  <a:srgbClr val="002060"/>
                </a:solidFill>
              </a:rPr>
            </a:br>
            <a:r>
              <a:rPr lang="fr-FR" sz="2200" b="1" u="sng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Morteza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Motahari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/>
            </a:gs>
            <a:gs pos="82477">
              <a:srgbClr val="6692AF"/>
            </a:gs>
            <a:gs pos="41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0" y="332656"/>
            <a:ext cx="825691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3070570"/>
            <a:ext cx="518457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itchFamily="66" charset="0"/>
              </a:rPr>
              <a:t>Au nom de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itchFamily="66" charset="0"/>
              </a:rPr>
              <a:t>Dieu</a:t>
            </a:r>
            <a:endParaRPr lang="fa-IR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nstler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7992888" cy="4464496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83568" y="692696"/>
            <a:ext cx="7992888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-27432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r" defTabSz="914400" rtl="1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sz="2400" dirty="0" smtClean="0">
                <a:latin typeface="Candara" pitchFamily="34" charset="0"/>
              </a:rPr>
              <a:t>Cette  nuit-là, il écouta sans répit les propos de sa mère, tournée vers la Qibla* dans un coin de la pièce.</a:t>
            </a:r>
          </a:p>
          <a:p>
            <a:pPr algn="l" rtl="0"/>
            <a:r>
              <a:rPr lang="fr-FR" dirty="0" smtClean="0">
                <a:latin typeface="Candara" pitchFamily="34" charset="0"/>
              </a:rPr>
              <a:t> </a:t>
            </a:r>
            <a:r>
              <a:rPr lang="fr-FR" sz="2400" dirty="0">
                <a:latin typeface="Candara" pitchFamily="34" charset="0"/>
              </a:rPr>
              <a:t>En cette veille de vendredi, il observait les </a:t>
            </a:r>
            <a:r>
              <a:rPr lang="fr-FR" sz="2400" dirty="0" smtClean="0">
                <a:latin typeface="Candara" pitchFamily="34" charset="0"/>
              </a:rPr>
              <a:t>inclinaisons  </a:t>
            </a:r>
            <a:r>
              <a:rPr lang="fr-FR" sz="2400" dirty="0">
                <a:latin typeface="Candara" pitchFamily="34" charset="0"/>
              </a:rPr>
              <a:t>( </a:t>
            </a:r>
            <a:r>
              <a:rPr lang="fr-FR" sz="2400" dirty="0" err="1">
                <a:latin typeface="Candara" pitchFamily="34" charset="0"/>
              </a:rPr>
              <a:t>ruku</a:t>
            </a:r>
            <a:r>
              <a:rPr lang="fr-FR" sz="2400" dirty="0">
                <a:latin typeface="Candara" pitchFamily="34" charset="0"/>
              </a:rPr>
              <a:t>) et les prosternations (</a:t>
            </a:r>
            <a:r>
              <a:rPr lang="fr-FR" sz="2400" dirty="0" err="1">
                <a:latin typeface="Candara" pitchFamily="34" charset="0"/>
              </a:rPr>
              <a:t>sujud</a:t>
            </a:r>
            <a:r>
              <a:rPr lang="fr-FR" sz="2400" dirty="0">
                <a:latin typeface="Candara" pitchFamily="34" charset="0"/>
              </a:rPr>
              <a:t>), les mouvements  de la prière maternelle.</a:t>
            </a:r>
            <a:endParaRPr lang="fa-IR" sz="24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"/>
          <a:stretch/>
        </p:blipFill>
        <p:spPr bwMode="auto">
          <a:xfrm>
            <a:off x="357981" y="373532"/>
            <a:ext cx="8281169" cy="613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05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/>
          <a:stretch>
            <a:fillRect/>
          </a:stretch>
        </p:blipFill>
        <p:spPr bwMode="auto">
          <a:xfrm>
            <a:off x="4283968" y="332656"/>
            <a:ext cx="4536504" cy="612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690687" y="692696"/>
            <a:ext cx="4177457" cy="5760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-27432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r" defTabSz="914400" rtl="1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sz="3200" b="1" dirty="0">
                <a:solidFill>
                  <a:schemeClr val="bg1"/>
                </a:solidFill>
              </a:rPr>
              <a:t>Bien qu'encore enfant, il était attentif à ce que sa mère, récitant tant de du 'as  bienveillantes en faveur de femmes et d'hommes musulmans, les nommant un à  un et demandant à  Dieu Tout-Puissant félicité, clémence, faveur et profusion pour chacun d'eux, allait requérir de Dieu pour </a:t>
            </a:r>
            <a:r>
              <a:rPr lang="fr-FR" sz="3200" b="1" dirty="0" smtClean="0">
                <a:solidFill>
                  <a:schemeClr val="bg1"/>
                </a:solidFill>
              </a:rPr>
              <a:t>elle-même.</a:t>
            </a:r>
            <a:endParaRPr lang="fa-IR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7504" y="523874"/>
            <a:ext cx="1799431" cy="3886201"/>
            <a:chOff x="-323850" y="766762"/>
            <a:chExt cx="1799431" cy="3886201"/>
          </a:xfrm>
        </p:grpSpPr>
        <p:pic>
          <p:nvPicPr>
            <p:cNvPr id="6" name="Picture 10" descr="74006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40404"/>
                </a:clrFrom>
                <a:clrTo>
                  <a:srgbClr val="0404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50" y="3021013"/>
              <a:ext cx="1223963" cy="81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2" descr="74006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40404"/>
                </a:clrFrom>
                <a:clrTo>
                  <a:srgbClr val="0404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975" y="3619500"/>
              <a:ext cx="1547813" cy="103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74006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40404"/>
                </a:clrFrom>
                <a:clrTo>
                  <a:srgbClr val="0404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06" y="1076325"/>
              <a:ext cx="1081088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74006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40404"/>
                </a:clrFrom>
                <a:clrTo>
                  <a:srgbClr val="0404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3669" y="1533525"/>
              <a:ext cx="1044575" cy="69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74006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40404"/>
                </a:clrFrom>
                <a:clrTo>
                  <a:srgbClr val="0404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4" y="1892300"/>
              <a:ext cx="1042987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 descr="74006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40404"/>
                </a:clrFrom>
                <a:clrTo>
                  <a:srgbClr val="0404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719" y="2397125"/>
              <a:ext cx="1187450" cy="79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 descr="74006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40404"/>
                </a:clrFrom>
                <a:clrTo>
                  <a:srgbClr val="0404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1" y="3044825"/>
              <a:ext cx="1152525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74006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40404"/>
                </a:clrFrom>
                <a:clrTo>
                  <a:srgbClr val="0404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719" y="766762"/>
              <a:ext cx="827088" cy="55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256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1258"/>
            <a:ext cx="8640960" cy="63633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47664" y="404664"/>
            <a:ext cx="4464496" cy="3508977"/>
          </a:xfrm>
        </p:spPr>
        <p:txBody>
          <a:bodyPr>
            <a:normAutofit/>
          </a:bodyPr>
          <a:lstStyle/>
          <a:p>
            <a:pPr algn="ctr" rtl="0"/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L'Imam Hassan* (as) veilla cette nuit-</a:t>
            </a:r>
            <a:r>
              <a:rPr lang="fr-F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Ià</a:t>
            </a: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jusqu'au matin, attentif au comportement de 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sa mère</a:t>
            </a:r>
          </a:p>
          <a:p>
            <a:pPr algn="ctr" rtl="0"/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Fatima* (</a:t>
            </a:r>
            <a:r>
              <a:rPr lang="fr-F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s.a</a:t>
            </a: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a-I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8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CFF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0" y="260648"/>
            <a:ext cx="8251424" cy="62646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59632" y="260648"/>
            <a:ext cx="3816424" cy="4104456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fr-FR" sz="2400" b="1" dirty="0" smtClean="0">
                <a:solidFill>
                  <a:schemeClr val="bg1"/>
                </a:solidFill>
              </a:rPr>
              <a:t>Il </a:t>
            </a:r>
            <a:r>
              <a:rPr lang="fr-FR" sz="2400" b="1" dirty="0">
                <a:solidFill>
                  <a:schemeClr val="bg1"/>
                </a:solidFill>
              </a:rPr>
              <a:t>avait hâte de voir comment sa mère  invoquerait Dieu en sa propre faveur. Quel bienfait Lui demanderait-elle pour elle-même</a:t>
            </a:r>
            <a:r>
              <a:rPr lang="fa-IR" sz="2400" b="1" dirty="0">
                <a:solidFill>
                  <a:schemeClr val="bg1"/>
                </a:solidFill>
              </a:rPr>
              <a:t>?</a:t>
            </a:r>
            <a:endParaRPr lang="en-US" sz="2400" b="1" dirty="0">
              <a:solidFill>
                <a:schemeClr val="bg1"/>
              </a:solidFill>
            </a:endParaRPr>
          </a:p>
          <a:p>
            <a:pPr algn="l" rtl="0"/>
            <a:endParaRPr lang="fa-IR" b="1" dirty="0">
              <a:solidFill>
                <a:srgbClr val="FF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3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0"/>
          <a:stretch/>
        </p:blipFill>
        <p:spPr>
          <a:xfrm>
            <a:off x="467544" y="332656"/>
            <a:ext cx="8208912" cy="61926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692696"/>
            <a:ext cx="7992888" cy="3508977"/>
          </a:xfrm>
        </p:spPr>
        <p:txBody>
          <a:bodyPr/>
          <a:lstStyle/>
          <a:p>
            <a:pPr algn="l" rtl="0"/>
            <a:r>
              <a:rPr lang="fr-FR" b="1" dirty="0">
                <a:solidFill>
                  <a:srgbClr val="663300"/>
                </a:solidFill>
              </a:rPr>
              <a:t>L'aube succéda à la nuit écoulée en prières et en du 'as pour autrui sans que </a:t>
            </a:r>
            <a:r>
              <a:rPr lang="fr-FR" b="1" dirty="0" smtClean="0">
                <a:solidFill>
                  <a:srgbClr val="663300"/>
                </a:solidFill>
              </a:rPr>
              <a:t>l'Imam </a:t>
            </a:r>
            <a:r>
              <a:rPr lang="fr-FR" b="1" dirty="0">
                <a:solidFill>
                  <a:srgbClr val="663300"/>
                </a:solidFill>
              </a:rPr>
              <a:t>Hassan entende sa mère  prononcer un seul  mot de du 'a pour elle-même</a:t>
            </a:r>
            <a:r>
              <a:rPr lang="fr-FR" dirty="0">
                <a:solidFill>
                  <a:srgbClr val="B24E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>
              <a:solidFill>
                <a:srgbClr val="B24E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fa-IR" dirty="0">
              <a:solidFill>
                <a:srgbClr val="B24E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51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25652" y="125648"/>
            <a:ext cx="8632554" cy="6572009"/>
            <a:chOff x="125652" y="125648"/>
            <a:chExt cx="8632554" cy="657200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52" y="125648"/>
              <a:ext cx="8632554" cy="6474416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230137" y="4281402"/>
              <a:ext cx="3349008" cy="2416255"/>
              <a:chOff x="230137" y="4344394"/>
              <a:chExt cx="3349008" cy="241625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90674">
                <a:off x="521201" y="4770803"/>
                <a:ext cx="2667053" cy="177803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90674">
                <a:off x="1924570" y="5657599"/>
                <a:ext cx="1654575" cy="110305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90674">
                <a:off x="230137" y="4344394"/>
                <a:ext cx="1654575" cy="1103050"/>
              </a:xfrm>
              <a:prstGeom prst="rect">
                <a:avLst/>
              </a:prstGeom>
            </p:spPr>
          </p:pic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2" y="188640"/>
            <a:ext cx="8632554" cy="64744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5652" y="440671"/>
            <a:ext cx="3889332" cy="5112568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fr-FR" b="1" dirty="0">
                <a:solidFill>
                  <a:schemeClr val="bg1"/>
                </a:solidFill>
              </a:rPr>
              <a:t>"</a:t>
            </a:r>
            <a:r>
              <a:rPr lang="fr-FR" b="1" dirty="0"/>
              <a:t>Mère, lui dit-il au matin, </a:t>
            </a:r>
            <a:endParaRPr lang="fr-FR" b="1" dirty="0" smtClean="0"/>
          </a:p>
          <a:p>
            <a:pPr algn="l" rtl="0">
              <a:lnSpc>
                <a:spcPct val="150000"/>
              </a:lnSpc>
            </a:pPr>
            <a:r>
              <a:rPr lang="fr-FR" b="1" dirty="0" smtClean="0"/>
              <a:t>j </a:t>
            </a:r>
            <a:r>
              <a:rPr lang="fr-FR" b="1" dirty="0"/>
              <a:t>'ai eu beau t'écouter</a:t>
            </a:r>
            <a:r>
              <a:rPr lang="fr-FR" b="1" dirty="0" smtClean="0"/>
              <a:t>,</a:t>
            </a:r>
          </a:p>
          <a:p>
            <a:pPr algn="l" rtl="0">
              <a:lnSpc>
                <a:spcPct val="150000"/>
              </a:lnSpc>
            </a:pPr>
            <a:r>
              <a:rPr lang="fr-FR" b="1" dirty="0" smtClean="0"/>
              <a:t>pourquoi </a:t>
            </a:r>
            <a:r>
              <a:rPr lang="fr-FR" b="1" dirty="0"/>
              <a:t>as-tu requis du bien pour les autres sans un mot </a:t>
            </a:r>
            <a:r>
              <a:rPr lang="fr-FR" b="1" dirty="0" smtClean="0"/>
              <a:t> de du </a:t>
            </a:r>
            <a:r>
              <a:rPr lang="fr-FR" b="1" dirty="0"/>
              <a:t>'a </a:t>
            </a:r>
            <a:r>
              <a:rPr lang="fr-FR" b="1" dirty="0" smtClean="0"/>
              <a:t>pour</a:t>
            </a:r>
          </a:p>
          <a:p>
            <a:pPr marL="68580" indent="0" algn="l" rtl="0">
              <a:lnSpc>
                <a:spcPct val="150000"/>
              </a:lnSpc>
              <a:buNone/>
            </a:pPr>
            <a:r>
              <a:rPr lang="fr-FR" b="1" dirty="0" smtClean="0"/>
              <a:t>   toi-  même</a:t>
            </a:r>
            <a:r>
              <a:rPr lang="fa-IR" b="1" dirty="0"/>
              <a:t>?</a:t>
            </a:r>
            <a:r>
              <a:rPr lang="fr-FR" b="1" dirty="0"/>
              <a:t>"</a:t>
            </a:r>
            <a:endParaRPr lang="en-US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30137" y="4344394"/>
            <a:ext cx="3349008" cy="2416255"/>
            <a:chOff x="230137" y="4344394"/>
            <a:chExt cx="3349008" cy="24162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674">
              <a:off x="521201" y="4770803"/>
              <a:ext cx="2667053" cy="177803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674">
              <a:off x="1924570" y="5657599"/>
              <a:ext cx="1654575" cy="11030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674">
              <a:off x="230137" y="4344394"/>
              <a:ext cx="1654575" cy="1103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1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0"/>
          <a:stretch/>
        </p:blipFill>
        <p:spPr>
          <a:xfrm>
            <a:off x="285750" y="188640"/>
            <a:ext cx="8572500" cy="64087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6647" y="5229200"/>
            <a:ext cx="8390706" cy="3508977"/>
          </a:xfrm>
        </p:spPr>
        <p:txBody>
          <a:bodyPr>
            <a:normAutofit/>
          </a:bodyPr>
          <a:lstStyle/>
          <a:p>
            <a:pPr algn="l" rtl="0"/>
            <a:r>
              <a:rPr lang="fa-IR" b="1" dirty="0">
                <a:solidFill>
                  <a:schemeClr val="bg2"/>
                </a:solidFill>
              </a:rPr>
              <a:t>"</a:t>
            </a:r>
            <a:r>
              <a:rPr lang="fr-FR" b="1" dirty="0">
                <a:solidFill>
                  <a:srgbClr val="002060"/>
                </a:solidFill>
              </a:rPr>
              <a:t>Mon fils bien-aimé, répondit la tendre mère, d'abord les voisins, puis son propre foye</a:t>
            </a:r>
            <a:r>
              <a:rPr lang="fr-FR" sz="2800" b="1" dirty="0">
                <a:solidFill>
                  <a:srgbClr val="002060"/>
                </a:solidFill>
              </a:rPr>
              <a:t>r</a:t>
            </a:r>
            <a:r>
              <a:rPr lang="fa-IR" sz="2800" b="1" dirty="0">
                <a:solidFill>
                  <a:srgbClr val="002060"/>
                </a:solidFill>
              </a:rPr>
              <a:t>".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5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316</TotalTime>
  <Words>248</Words>
  <Application>Microsoft Office PowerPoint</Application>
  <PresentationFormat>On-screen Show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BlackTie</vt:lpstr>
      <vt:lpstr>A l'ECOUTE DE L 'INVOCATION  MATERNELLE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MEMORIAL DES JUSTES   Morteza Motahari</vt:lpstr>
    </vt:vector>
  </TitlesOfParts>
  <Company>MRT Win2Farsi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l'ECOUTE DE L 'INVOCATION  MATERNELLE</dc:title>
  <dc:creator>SAEED</dc:creator>
  <cp:lastModifiedBy>amini</cp:lastModifiedBy>
  <cp:revision>55</cp:revision>
  <cp:lastPrinted>2011-05-20T14:12:05Z</cp:lastPrinted>
  <dcterms:created xsi:type="dcterms:W3CDTF">2011-05-20T05:52:25Z</dcterms:created>
  <dcterms:modified xsi:type="dcterms:W3CDTF">2015-03-07T07:01:53Z</dcterms:modified>
</cp:coreProperties>
</file>