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1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8" r:id="rId3"/>
    <p:sldId id="260" r:id="rId4"/>
    <p:sldId id="261" r:id="rId5"/>
    <p:sldId id="263" r:id="rId6"/>
    <p:sldId id="262" r:id="rId7"/>
    <p:sldId id="264" r:id="rId8"/>
    <p:sldId id="266" r:id="rId9"/>
    <p:sldId id="265" r:id="rId10"/>
    <p:sldId id="269" r:id="rId11"/>
    <p:sldId id="267" r:id="rId12"/>
    <p:sldId id="331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787"/>
    <p:restoredTop sz="90929"/>
  </p:normalViewPr>
  <p:slideViewPr>
    <p:cSldViewPr>
      <p:cViewPr varScale="1">
        <p:scale>
          <a:sx n="74" d="100"/>
          <a:sy n="74" d="100"/>
        </p:scale>
        <p:origin x="17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94"/>
    </p:cViewPr>
  </p:sorterViewPr>
  <p:notesViewPr>
    <p:cSldViewPr>
      <p:cViewPr varScale="1">
        <p:scale>
          <a:sx n="40" d="100"/>
          <a:sy n="40" d="100"/>
        </p:scale>
        <p:origin x="-148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CCB5553-A6EB-454A-8944-40C242934D5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1957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0E24E74-AD13-479D-B65D-790DE7F7514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938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CCC79E-44F1-4728-B011-F7FD1B6FBFF3}" type="slidenum">
              <a:rPr lang="en-US"/>
              <a:pPr/>
              <a:t>4</a:t>
            </a:fld>
            <a:endParaRPr lang="en-US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83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2"/>
          <p:cNvGrpSpPr>
            <a:grpSpLocks/>
          </p:cNvGrpSpPr>
          <p:nvPr/>
        </p:nvGrpSpPr>
        <p:grpSpPr bwMode="auto">
          <a:xfrm>
            <a:off x="457200" y="2363788"/>
            <a:ext cx="8153400" cy="1600200"/>
            <a:chOff x="288" y="1489"/>
            <a:chExt cx="5136" cy="1008"/>
          </a:xfrm>
        </p:grpSpPr>
        <p:sp>
          <p:nvSpPr>
            <p:cNvPr id="19459" name="Arc 3"/>
            <p:cNvSpPr>
              <a:spLocks/>
            </p:cNvSpPr>
            <p:nvPr/>
          </p:nvSpPr>
          <p:spPr bwMode="invGray">
            <a:xfrm>
              <a:off x="3595" y="1489"/>
              <a:ext cx="1829" cy="1008"/>
            </a:xfrm>
            <a:custGeom>
              <a:avLst/>
              <a:gdLst>
                <a:gd name="G0" fmla="+- 312 0 0"/>
                <a:gd name="G1" fmla="+- 21600 0 0"/>
                <a:gd name="G2" fmla="+- 21600 0 0"/>
                <a:gd name="T0" fmla="*/ 300 w 21912"/>
                <a:gd name="T1" fmla="*/ 0 h 43200"/>
                <a:gd name="T2" fmla="*/ 0 w 21912"/>
                <a:gd name="T3" fmla="*/ 43198 h 43200"/>
                <a:gd name="T4" fmla="*/ 312 w 21912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912" h="43200" fill="none" extrusionOk="0">
                  <a:moveTo>
                    <a:pt x="300" y="0"/>
                  </a:moveTo>
                  <a:cubicBezTo>
                    <a:pt x="304" y="0"/>
                    <a:pt x="308" y="-1"/>
                    <a:pt x="312" y="0"/>
                  </a:cubicBezTo>
                  <a:cubicBezTo>
                    <a:pt x="12241" y="0"/>
                    <a:pt x="21912" y="9670"/>
                    <a:pt x="21912" y="21600"/>
                  </a:cubicBezTo>
                  <a:cubicBezTo>
                    <a:pt x="21912" y="33529"/>
                    <a:pt x="12241" y="43200"/>
                    <a:pt x="312" y="43200"/>
                  </a:cubicBezTo>
                  <a:cubicBezTo>
                    <a:pt x="207" y="43200"/>
                    <a:pt x="103" y="43199"/>
                    <a:pt x="0" y="43197"/>
                  </a:cubicBezTo>
                </a:path>
                <a:path w="21912" h="43200" stroke="0" extrusionOk="0">
                  <a:moveTo>
                    <a:pt x="300" y="0"/>
                  </a:moveTo>
                  <a:cubicBezTo>
                    <a:pt x="304" y="0"/>
                    <a:pt x="308" y="-1"/>
                    <a:pt x="312" y="0"/>
                  </a:cubicBezTo>
                  <a:cubicBezTo>
                    <a:pt x="12241" y="0"/>
                    <a:pt x="21912" y="9670"/>
                    <a:pt x="21912" y="21600"/>
                  </a:cubicBezTo>
                  <a:cubicBezTo>
                    <a:pt x="21912" y="33529"/>
                    <a:pt x="12241" y="43200"/>
                    <a:pt x="312" y="43200"/>
                  </a:cubicBezTo>
                  <a:cubicBezTo>
                    <a:pt x="207" y="43200"/>
                    <a:pt x="103" y="43199"/>
                    <a:pt x="0" y="43197"/>
                  </a:cubicBezTo>
                  <a:lnTo>
                    <a:pt x="312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663300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60" name="Arc 4"/>
            <p:cNvSpPr>
              <a:spLocks/>
            </p:cNvSpPr>
            <p:nvPr/>
          </p:nvSpPr>
          <p:spPr bwMode="invGray">
            <a:xfrm>
              <a:off x="3548" y="1593"/>
              <a:ext cx="1831" cy="800"/>
            </a:xfrm>
            <a:custGeom>
              <a:avLst/>
              <a:gdLst>
                <a:gd name="G0" fmla="+- 324 0 0"/>
                <a:gd name="G1" fmla="+- 21600 0 0"/>
                <a:gd name="G2" fmla="+- 21600 0 0"/>
                <a:gd name="T0" fmla="*/ 312 w 21924"/>
                <a:gd name="T1" fmla="*/ 0 h 43200"/>
                <a:gd name="T2" fmla="*/ 0 w 21924"/>
                <a:gd name="T3" fmla="*/ 43198 h 43200"/>
                <a:gd name="T4" fmla="*/ 324 w 21924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924" h="43200" fill="none" extrusionOk="0">
                  <a:moveTo>
                    <a:pt x="312" y="0"/>
                  </a:moveTo>
                  <a:cubicBezTo>
                    <a:pt x="316" y="0"/>
                    <a:pt x="320" y="-1"/>
                    <a:pt x="324" y="0"/>
                  </a:cubicBezTo>
                  <a:cubicBezTo>
                    <a:pt x="12253" y="0"/>
                    <a:pt x="21924" y="9670"/>
                    <a:pt x="21924" y="21600"/>
                  </a:cubicBezTo>
                  <a:cubicBezTo>
                    <a:pt x="21924" y="33529"/>
                    <a:pt x="12253" y="43200"/>
                    <a:pt x="324" y="43200"/>
                  </a:cubicBezTo>
                  <a:cubicBezTo>
                    <a:pt x="215" y="43200"/>
                    <a:pt x="107" y="43199"/>
                    <a:pt x="0" y="43197"/>
                  </a:cubicBezTo>
                </a:path>
                <a:path w="21924" h="43200" stroke="0" extrusionOk="0">
                  <a:moveTo>
                    <a:pt x="312" y="0"/>
                  </a:moveTo>
                  <a:cubicBezTo>
                    <a:pt x="316" y="0"/>
                    <a:pt x="320" y="-1"/>
                    <a:pt x="324" y="0"/>
                  </a:cubicBezTo>
                  <a:cubicBezTo>
                    <a:pt x="12253" y="0"/>
                    <a:pt x="21924" y="9670"/>
                    <a:pt x="21924" y="21600"/>
                  </a:cubicBezTo>
                  <a:cubicBezTo>
                    <a:pt x="21924" y="33529"/>
                    <a:pt x="12253" y="43200"/>
                    <a:pt x="324" y="43200"/>
                  </a:cubicBezTo>
                  <a:cubicBezTo>
                    <a:pt x="215" y="43200"/>
                    <a:pt x="107" y="43199"/>
                    <a:pt x="0" y="43197"/>
                  </a:cubicBezTo>
                  <a:lnTo>
                    <a:pt x="324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894400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61" name="Arc 5"/>
            <p:cNvSpPr>
              <a:spLocks/>
            </p:cNvSpPr>
            <p:nvPr/>
          </p:nvSpPr>
          <p:spPr bwMode="invGray">
            <a:xfrm>
              <a:off x="3521" y="1732"/>
              <a:ext cx="1830" cy="522"/>
            </a:xfrm>
            <a:custGeom>
              <a:avLst/>
              <a:gdLst>
                <a:gd name="G0" fmla="+- 325 0 0"/>
                <a:gd name="G1" fmla="+- 21600 0 0"/>
                <a:gd name="G2" fmla="+- 21600 0 0"/>
                <a:gd name="T0" fmla="*/ 313 w 21925"/>
                <a:gd name="T1" fmla="*/ 0 h 43200"/>
                <a:gd name="T2" fmla="*/ 0 w 21925"/>
                <a:gd name="T3" fmla="*/ 43198 h 43200"/>
                <a:gd name="T4" fmla="*/ 325 w 21925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925" h="43200" fill="none" extrusionOk="0">
                  <a:moveTo>
                    <a:pt x="313" y="0"/>
                  </a:moveTo>
                  <a:cubicBezTo>
                    <a:pt x="317" y="0"/>
                    <a:pt x="321" y="-1"/>
                    <a:pt x="325" y="0"/>
                  </a:cubicBezTo>
                  <a:cubicBezTo>
                    <a:pt x="12254" y="0"/>
                    <a:pt x="21925" y="9670"/>
                    <a:pt x="21925" y="21600"/>
                  </a:cubicBezTo>
                  <a:cubicBezTo>
                    <a:pt x="21925" y="33529"/>
                    <a:pt x="12254" y="43200"/>
                    <a:pt x="325" y="43200"/>
                  </a:cubicBezTo>
                  <a:cubicBezTo>
                    <a:pt x="216" y="43200"/>
                    <a:pt x="108" y="43199"/>
                    <a:pt x="0" y="43197"/>
                  </a:cubicBezTo>
                </a:path>
                <a:path w="21925" h="43200" stroke="0" extrusionOk="0">
                  <a:moveTo>
                    <a:pt x="313" y="0"/>
                  </a:moveTo>
                  <a:cubicBezTo>
                    <a:pt x="317" y="0"/>
                    <a:pt x="321" y="-1"/>
                    <a:pt x="325" y="0"/>
                  </a:cubicBezTo>
                  <a:cubicBezTo>
                    <a:pt x="12254" y="0"/>
                    <a:pt x="21925" y="9670"/>
                    <a:pt x="21925" y="21600"/>
                  </a:cubicBezTo>
                  <a:cubicBezTo>
                    <a:pt x="21925" y="33529"/>
                    <a:pt x="12254" y="43200"/>
                    <a:pt x="325" y="43200"/>
                  </a:cubicBezTo>
                  <a:cubicBezTo>
                    <a:pt x="216" y="43200"/>
                    <a:pt x="108" y="43199"/>
                    <a:pt x="0" y="43197"/>
                  </a:cubicBezTo>
                  <a:lnTo>
                    <a:pt x="325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B75B00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62" name="AutoShape 6"/>
            <p:cNvSpPr>
              <a:spLocks noChangeArrowheads="1"/>
            </p:cNvSpPr>
            <p:nvPr/>
          </p:nvSpPr>
          <p:spPr bwMode="invGray">
            <a:xfrm>
              <a:off x="288" y="1940"/>
              <a:ext cx="4988" cy="104"/>
            </a:xfrm>
            <a:prstGeom prst="roundRect">
              <a:avLst>
                <a:gd name="adj" fmla="val 49995"/>
              </a:avLst>
            </a:prstGeom>
            <a:gradFill rotWithShape="0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9463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447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464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384484F-D228-4F9A-AF05-FB7CC8AF5A4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9FD676-D80F-4E8F-9933-0EC7343031F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6F1910-7A22-4B53-B663-6BE32980CE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98B34-8AB4-49C2-9EAD-D9DBC0963D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8C1DC7-961D-4096-B941-0B0E4F99A9D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AC07F-F23F-49AC-8D6F-A9A458F0507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14018E-B581-434C-9309-DC427DCF70A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F2682F-2D9E-41AA-810A-1255CC8AE4A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E0A34-B09B-4EB2-916C-F39FECCD0AF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2FFA2-83ED-46C6-8129-A3D0B694D8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94310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67690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CB76C3-17B1-4351-BA3E-3A1FE5548C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 advTm="10000">
    <p:cover dir="r"/>
    <p:sndAc>
      <p:stSnd>
        <p:snd r:embed="rId1" name="CHANT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457200" y="992188"/>
            <a:ext cx="8153400" cy="1600200"/>
            <a:chOff x="288" y="625"/>
            <a:chExt cx="5136" cy="1008"/>
          </a:xfrm>
        </p:grpSpPr>
        <p:sp>
          <p:nvSpPr>
            <p:cNvPr id="18435" name="Arc 3"/>
            <p:cNvSpPr>
              <a:spLocks/>
            </p:cNvSpPr>
            <p:nvPr/>
          </p:nvSpPr>
          <p:spPr bwMode="invGray">
            <a:xfrm>
              <a:off x="3595" y="625"/>
              <a:ext cx="1829" cy="1008"/>
            </a:xfrm>
            <a:custGeom>
              <a:avLst/>
              <a:gdLst>
                <a:gd name="G0" fmla="+- 312 0 0"/>
                <a:gd name="G1" fmla="+- 21600 0 0"/>
                <a:gd name="G2" fmla="+- 21600 0 0"/>
                <a:gd name="T0" fmla="*/ 300 w 21912"/>
                <a:gd name="T1" fmla="*/ 0 h 43200"/>
                <a:gd name="T2" fmla="*/ 0 w 21912"/>
                <a:gd name="T3" fmla="*/ 43198 h 43200"/>
                <a:gd name="T4" fmla="*/ 312 w 21912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912" h="43200" fill="none" extrusionOk="0">
                  <a:moveTo>
                    <a:pt x="300" y="0"/>
                  </a:moveTo>
                  <a:cubicBezTo>
                    <a:pt x="304" y="0"/>
                    <a:pt x="308" y="-1"/>
                    <a:pt x="312" y="0"/>
                  </a:cubicBezTo>
                  <a:cubicBezTo>
                    <a:pt x="12241" y="0"/>
                    <a:pt x="21912" y="9670"/>
                    <a:pt x="21912" y="21600"/>
                  </a:cubicBezTo>
                  <a:cubicBezTo>
                    <a:pt x="21912" y="33529"/>
                    <a:pt x="12241" y="43200"/>
                    <a:pt x="312" y="43200"/>
                  </a:cubicBezTo>
                  <a:cubicBezTo>
                    <a:pt x="207" y="43200"/>
                    <a:pt x="103" y="43199"/>
                    <a:pt x="0" y="43197"/>
                  </a:cubicBezTo>
                </a:path>
                <a:path w="21912" h="43200" stroke="0" extrusionOk="0">
                  <a:moveTo>
                    <a:pt x="300" y="0"/>
                  </a:moveTo>
                  <a:cubicBezTo>
                    <a:pt x="304" y="0"/>
                    <a:pt x="308" y="-1"/>
                    <a:pt x="312" y="0"/>
                  </a:cubicBezTo>
                  <a:cubicBezTo>
                    <a:pt x="12241" y="0"/>
                    <a:pt x="21912" y="9670"/>
                    <a:pt x="21912" y="21600"/>
                  </a:cubicBezTo>
                  <a:cubicBezTo>
                    <a:pt x="21912" y="33529"/>
                    <a:pt x="12241" y="43200"/>
                    <a:pt x="312" y="43200"/>
                  </a:cubicBezTo>
                  <a:cubicBezTo>
                    <a:pt x="207" y="43200"/>
                    <a:pt x="103" y="43199"/>
                    <a:pt x="0" y="43197"/>
                  </a:cubicBezTo>
                  <a:lnTo>
                    <a:pt x="312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663300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6" name="Arc 4"/>
            <p:cNvSpPr>
              <a:spLocks/>
            </p:cNvSpPr>
            <p:nvPr/>
          </p:nvSpPr>
          <p:spPr bwMode="invGray">
            <a:xfrm>
              <a:off x="3548" y="729"/>
              <a:ext cx="1831" cy="800"/>
            </a:xfrm>
            <a:custGeom>
              <a:avLst/>
              <a:gdLst>
                <a:gd name="G0" fmla="+- 324 0 0"/>
                <a:gd name="G1" fmla="+- 21600 0 0"/>
                <a:gd name="G2" fmla="+- 21600 0 0"/>
                <a:gd name="T0" fmla="*/ 312 w 21924"/>
                <a:gd name="T1" fmla="*/ 0 h 43200"/>
                <a:gd name="T2" fmla="*/ 0 w 21924"/>
                <a:gd name="T3" fmla="*/ 43198 h 43200"/>
                <a:gd name="T4" fmla="*/ 324 w 21924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924" h="43200" fill="none" extrusionOk="0">
                  <a:moveTo>
                    <a:pt x="312" y="0"/>
                  </a:moveTo>
                  <a:cubicBezTo>
                    <a:pt x="316" y="0"/>
                    <a:pt x="320" y="-1"/>
                    <a:pt x="324" y="0"/>
                  </a:cubicBezTo>
                  <a:cubicBezTo>
                    <a:pt x="12253" y="0"/>
                    <a:pt x="21924" y="9670"/>
                    <a:pt x="21924" y="21600"/>
                  </a:cubicBezTo>
                  <a:cubicBezTo>
                    <a:pt x="21924" y="33529"/>
                    <a:pt x="12253" y="43200"/>
                    <a:pt x="324" y="43200"/>
                  </a:cubicBezTo>
                  <a:cubicBezTo>
                    <a:pt x="215" y="43200"/>
                    <a:pt x="107" y="43199"/>
                    <a:pt x="0" y="43197"/>
                  </a:cubicBezTo>
                </a:path>
                <a:path w="21924" h="43200" stroke="0" extrusionOk="0">
                  <a:moveTo>
                    <a:pt x="312" y="0"/>
                  </a:moveTo>
                  <a:cubicBezTo>
                    <a:pt x="316" y="0"/>
                    <a:pt x="320" y="-1"/>
                    <a:pt x="324" y="0"/>
                  </a:cubicBezTo>
                  <a:cubicBezTo>
                    <a:pt x="12253" y="0"/>
                    <a:pt x="21924" y="9670"/>
                    <a:pt x="21924" y="21600"/>
                  </a:cubicBezTo>
                  <a:cubicBezTo>
                    <a:pt x="21924" y="33529"/>
                    <a:pt x="12253" y="43200"/>
                    <a:pt x="324" y="43200"/>
                  </a:cubicBezTo>
                  <a:cubicBezTo>
                    <a:pt x="215" y="43200"/>
                    <a:pt x="107" y="43199"/>
                    <a:pt x="0" y="43197"/>
                  </a:cubicBezTo>
                  <a:lnTo>
                    <a:pt x="324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894400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7" name="Arc 5"/>
            <p:cNvSpPr>
              <a:spLocks/>
            </p:cNvSpPr>
            <p:nvPr/>
          </p:nvSpPr>
          <p:spPr bwMode="invGray">
            <a:xfrm>
              <a:off x="3521" y="868"/>
              <a:ext cx="1830" cy="522"/>
            </a:xfrm>
            <a:custGeom>
              <a:avLst/>
              <a:gdLst>
                <a:gd name="G0" fmla="+- 325 0 0"/>
                <a:gd name="G1" fmla="+- 21600 0 0"/>
                <a:gd name="G2" fmla="+- 21600 0 0"/>
                <a:gd name="T0" fmla="*/ 313 w 21925"/>
                <a:gd name="T1" fmla="*/ 0 h 43200"/>
                <a:gd name="T2" fmla="*/ 0 w 21925"/>
                <a:gd name="T3" fmla="*/ 43198 h 43200"/>
                <a:gd name="T4" fmla="*/ 325 w 21925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925" h="43200" fill="none" extrusionOk="0">
                  <a:moveTo>
                    <a:pt x="313" y="0"/>
                  </a:moveTo>
                  <a:cubicBezTo>
                    <a:pt x="317" y="0"/>
                    <a:pt x="321" y="-1"/>
                    <a:pt x="325" y="0"/>
                  </a:cubicBezTo>
                  <a:cubicBezTo>
                    <a:pt x="12254" y="0"/>
                    <a:pt x="21925" y="9670"/>
                    <a:pt x="21925" y="21600"/>
                  </a:cubicBezTo>
                  <a:cubicBezTo>
                    <a:pt x="21925" y="33529"/>
                    <a:pt x="12254" y="43200"/>
                    <a:pt x="325" y="43200"/>
                  </a:cubicBezTo>
                  <a:cubicBezTo>
                    <a:pt x="216" y="43200"/>
                    <a:pt x="108" y="43199"/>
                    <a:pt x="0" y="43197"/>
                  </a:cubicBezTo>
                </a:path>
                <a:path w="21925" h="43200" stroke="0" extrusionOk="0">
                  <a:moveTo>
                    <a:pt x="313" y="0"/>
                  </a:moveTo>
                  <a:cubicBezTo>
                    <a:pt x="317" y="0"/>
                    <a:pt x="321" y="-1"/>
                    <a:pt x="325" y="0"/>
                  </a:cubicBezTo>
                  <a:cubicBezTo>
                    <a:pt x="12254" y="0"/>
                    <a:pt x="21925" y="9670"/>
                    <a:pt x="21925" y="21600"/>
                  </a:cubicBezTo>
                  <a:cubicBezTo>
                    <a:pt x="21925" y="33529"/>
                    <a:pt x="12254" y="43200"/>
                    <a:pt x="325" y="43200"/>
                  </a:cubicBezTo>
                  <a:cubicBezTo>
                    <a:pt x="216" y="43200"/>
                    <a:pt x="108" y="43199"/>
                    <a:pt x="0" y="43197"/>
                  </a:cubicBezTo>
                  <a:lnTo>
                    <a:pt x="325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rgbClr val="B75B00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38" name="AutoShape 6"/>
            <p:cNvSpPr>
              <a:spLocks noChangeArrowheads="1"/>
            </p:cNvSpPr>
            <p:nvPr/>
          </p:nvSpPr>
          <p:spPr bwMode="invGray">
            <a:xfrm>
              <a:off x="288" y="1076"/>
              <a:ext cx="4988" cy="104"/>
            </a:xfrm>
            <a:prstGeom prst="roundRect">
              <a:avLst>
                <a:gd name="adj" fmla="val 49995"/>
              </a:avLst>
            </a:prstGeom>
            <a:gradFill rotWithShape="0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439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574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844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fld id="{6333AD17-8D40-4EF3-B471-F92D87F4A7DA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slow" advTm="10000">
    <p:cover dir="r"/>
    <p:sndAc>
      <p:stSnd>
        <p:snd r:embed="rId13" name="CHANT.WAV"/>
      </p:stSnd>
    </p:sndAc>
  </p:transition>
  <p:txStyles>
    <p:titleStyle>
      <a:lvl1pPr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charset="0"/>
        </a:defRPr>
      </a:lvl5pPr>
      <a:lvl6pPr marL="457200"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charset="0"/>
        </a:defRPr>
      </a:lvl6pPr>
      <a:lvl7pPr marL="914400"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charset="0"/>
        </a:defRPr>
      </a:lvl7pPr>
      <a:lvl8pPr marL="1371600"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charset="0"/>
        </a:defRPr>
      </a:lvl8pPr>
      <a:lvl9pPr marL="1828800" algn="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3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audio" Target="../media/audio5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6.wav"/><Relationship Id="rId4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5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6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sz="5400">
                <a:effectLst>
                  <a:outerShdw blurRad="38100" dist="38100" dir="2700000" algn="tl">
                    <a:srgbClr val="FFFFFF"/>
                  </a:outerShdw>
                </a:effectLst>
              </a:rPr>
              <a:t>Know Your Imam a.t.f.s</a:t>
            </a:r>
            <a:r>
              <a:rPr 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4400" b="1" i="1">
                <a:solidFill>
                  <a:srgbClr val="FFFF00"/>
                </a:solidFill>
              </a:rPr>
              <a:t>A short</a:t>
            </a:r>
            <a:r>
              <a:rPr lang="en-US" b="1">
                <a:solidFill>
                  <a:srgbClr val="FFFF00"/>
                </a:solidFill>
              </a:rPr>
              <a:t> </a:t>
            </a:r>
            <a:r>
              <a:rPr lang="en-US" sz="4400" b="1" i="1">
                <a:solidFill>
                  <a:srgbClr val="FFFF00"/>
                </a:solidFill>
              </a:rPr>
              <a:t>presentation</a:t>
            </a:r>
            <a:endParaRPr lang="en-US"/>
          </a:p>
        </p:txBody>
      </p:sp>
    </p:spTree>
  </p:cSld>
  <p:clrMapOvr>
    <a:masterClrMapping/>
  </p:clrMapOvr>
  <p:transition spd="slow" advTm="1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JUPIT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PACE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  <p:bldP spid="2051" grpId="0" build="p" autoUpdateAnimBg="0" advAuto="100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Know Your Imam - </a:t>
            </a:r>
            <a:r>
              <a:rPr lang="en-US" sz="4000">
                <a:solidFill>
                  <a:srgbClr val="FFFF00"/>
                </a:solidFill>
              </a:rPr>
              <a:t>Some Facts</a:t>
            </a:r>
            <a:endParaRPr lang="en-US" sz="400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057400"/>
            <a:ext cx="8001000" cy="3962400"/>
          </a:xfrm>
        </p:spPr>
        <p:txBody>
          <a:bodyPr/>
          <a:lstStyle/>
          <a:p>
            <a:r>
              <a:rPr lang="en-US"/>
              <a:t>Name: Mohammed (as)</a:t>
            </a:r>
          </a:p>
          <a:p>
            <a:r>
              <a:rPr lang="en-US"/>
              <a:t>Father : 11</a:t>
            </a:r>
            <a:r>
              <a:rPr lang="en-US" baseline="30000"/>
              <a:t>th</a:t>
            </a:r>
            <a:r>
              <a:rPr lang="en-US"/>
              <a:t> Imam Hassan al Askari (as)</a:t>
            </a:r>
          </a:p>
          <a:p>
            <a:r>
              <a:rPr lang="en-US"/>
              <a:t>Mother: Narjis Khatoon(sa) </a:t>
            </a:r>
            <a:r>
              <a:rPr lang="en-US" i="1"/>
              <a:t>(Susan</a:t>
            </a:r>
            <a:r>
              <a:rPr lang="en-US"/>
              <a:t>)</a:t>
            </a:r>
          </a:p>
          <a:p>
            <a:r>
              <a:rPr lang="en-US"/>
              <a:t>Birth date : 15 Shaaban year 255 AH</a:t>
            </a:r>
          </a:p>
          <a:p>
            <a:r>
              <a:rPr lang="en-US"/>
              <a:t>Birth place : Samarrah (Iraq)</a:t>
            </a:r>
          </a:p>
          <a:p>
            <a:r>
              <a:rPr lang="en-US"/>
              <a:t>Imamat date :At the age of 5 -8</a:t>
            </a:r>
            <a:r>
              <a:rPr lang="en-US" baseline="30000"/>
              <a:t>th</a:t>
            </a:r>
            <a:r>
              <a:rPr lang="en-US"/>
              <a:t> Rabil awal 260AH</a:t>
            </a:r>
          </a:p>
          <a:p>
            <a:r>
              <a:rPr lang="en-US"/>
              <a:t>Presently In occultation (ghaibat)</a:t>
            </a:r>
          </a:p>
        </p:txBody>
      </p:sp>
    </p:spTree>
  </p:cSld>
  <p:clrMapOvr>
    <a:masterClrMapping/>
  </p:clrMapOvr>
  <p:transition spd="slow" advTm="1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  <p:bldP spid="22531" grpId="0" build="p" autoUpdateAnimBg="0" advAuto="200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/>
              <a:t>Know Your Imam - </a:t>
            </a:r>
            <a:r>
              <a:rPr lang="en-US" sz="4000">
                <a:solidFill>
                  <a:srgbClr val="FFFF00"/>
                </a:solidFill>
              </a:rPr>
              <a:t>His Titles</a:t>
            </a: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76400"/>
            <a:ext cx="77724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err="1"/>
              <a:t>Abul</a:t>
            </a:r>
            <a:r>
              <a:rPr lang="en-US" sz="2800" dirty="0"/>
              <a:t>  </a:t>
            </a:r>
            <a:r>
              <a:rPr lang="en-US" sz="2800" dirty="0" err="1"/>
              <a:t>Qasim</a:t>
            </a:r>
            <a:r>
              <a:rPr lang="en-US" sz="2800" dirty="0"/>
              <a:t> (same as the prophet)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Al </a:t>
            </a:r>
            <a:r>
              <a:rPr lang="en-US" sz="2800" dirty="0" err="1"/>
              <a:t>Qaim</a:t>
            </a:r>
            <a:r>
              <a:rPr lang="en-US" sz="2800" dirty="0"/>
              <a:t> (who will stand up)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Al </a:t>
            </a:r>
            <a:r>
              <a:rPr lang="en-US" sz="2800" dirty="0" err="1"/>
              <a:t>Muntazar</a:t>
            </a:r>
            <a:r>
              <a:rPr lang="en-US" sz="2800" dirty="0"/>
              <a:t> (the awaited)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Al Mahdi (guide)</a:t>
            </a:r>
          </a:p>
          <a:p>
            <a:pPr>
              <a:lnSpc>
                <a:spcPct val="90000"/>
              </a:lnSpc>
            </a:pPr>
            <a:r>
              <a:rPr lang="en-US" sz="2800" dirty="0" err="1"/>
              <a:t>Sahibuzzaman</a:t>
            </a:r>
            <a:r>
              <a:rPr lang="en-US" sz="2800" dirty="0"/>
              <a:t> (imam of our time)</a:t>
            </a:r>
          </a:p>
          <a:p>
            <a:pPr>
              <a:lnSpc>
                <a:spcPct val="90000"/>
              </a:lnSpc>
            </a:pPr>
            <a:r>
              <a:rPr lang="en-US" sz="2800" dirty="0" err="1"/>
              <a:t>Khalaf</a:t>
            </a:r>
            <a:r>
              <a:rPr lang="en-US" sz="2800" dirty="0"/>
              <a:t> </a:t>
            </a:r>
            <a:r>
              <a:rPr lang="en-US" sz="2800" dirty="0" err="1"/>
              <a:t>saleh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Aba Saleh</a:t>
            </a:r>
          </a:p>
          <a:p>
            <a:pPr>
              <a:lnSpc>
                <a:spcPct val="90000"/>
              </a:lnSpc>
            </a:pPr>
            <a:r>
              <a:rPr lang="en-US" sz="2800" dirty="0" err="1"/>
              <a:t>Baqiyyatullah</a:t>
            </a:r>
            <a:r>
              <a:rPr lang="en-US" sz="2800" b="1" dirty="0"/>
              <a:t> </a:t>
            </a:r>
          </a:p>
          <a:p>
            <a:pPr>
              <a:lnSpc>
                <a:spcPct val="90000"/>
              </a:lnSpc>
            </a:pPr>
            <a:r>
              <a:rPr lang="en-US" sz="2800" dirty="0" err="1"/>
              <a:t>Wali</a:t>
            </a:r>
            <a:r>
              <a:rPr lang="en-US" sz="2800" dirty="0"/>
              <a:t>-e-</a:t>
            </a:r>
            <a:r>
              <a:rPr lang="en-US" sz="2800" dirty="0" err="1"/>
              <a:t>Asr</a:t>
            </a:r>
            <a:endParaRPr lang="en-US" sz="2800" dirty="0"/>
          </a:p>
        </p:txBody>
      </p:sp>
    </p:spTree>
  </p:cSld>
  <p:clrMapOvr>
    <a:masterClrMapping/>
  </p:clrMapOvr>
  <p:transition spd="slow" advTm="1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  <p:bldP spid="6147" grpId="0" build="p" autoUpdateAnimBg="0" advAuto="200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990600"/>
          </a:xfrm>
        </p:spPr>
        <p:txBody>
          <a:bodyPr/>
          <a:lstStyle/>
          <a:p>
            <a:pPr algn="ctr"/>
            <a:r>
              <a:rPr lang="en-US" sz="4000"/>
              <a:t>Know Your Imam - </a:t>
            </a:r>
            <a:r>
              <a:rPr lang="en-US" sz="4000">
                <a:solidFill>
                  <a:srgbClr val="FFFF00"/>
                </a:solidFill>
              </a:rPr>
              <a:t>Traditions</a:t>
            </a: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7772400" cy="5029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“There will be 12 Successors”</a:t>
            </a:r>
          </a:p>
          <a:p>
            <a:pPr>
              <a:lnSpc>
                <a:spcPct val="90000"/>
              </a:lnSpc>
            </a:pPr>
            <a:r>
              <a:rPr lang="en-US"/>
              <a:t>“The world shall not end until a person from my progeny who shall carry the same name ,comes &amp; fills the earth with justice”</a:t>
            </a:r>
          </a:p>
          <a:p>
            <a:pPr>
              <a:lnSpc>
                <a:spcPct val="90000"/>
              </a:lnSpc>
            </a:pPr>
            <a:r>
              <a:rPr lang="en-US"/>
              <a:t>“The world cannot exist unless an Imam or hujjat is present” </a:t>
            </a:r>
          </a:p>
          <a:p>
            <a:pPr>
              <a:lnSpc>
                <a:spcPct val="90000"/>
              </a:lnSpc>
            </a:pPr>
            <a:r>
              <a:rPr lang="en-US" b="1" i="1"/>
              <a:t>“</a:t>
            </a:r>
            <a:r>
              <a:rPr lang="en-US" i="1"/>
              <a:t>One who dies without recognizing the Imam of his time, dies the death of ignorance (i.e. unbelief).”</a:t>
            </a:r>
          </a:p>
          <a:p>
            <a:pPr>
              <a:lnSpc>
                <a:spcPct val="90000"/>
              </a:lnSpc>
            </a:pPr>
            <a:r>
              <a:rPr lang="en-US"/>
              <a:t>………</a:t>
            </a:r>
            <a:r>
              <a:rPr lang="en-US" sz="2400"/>
              <a:t>There are many many more in various sources</a:t>
            </a:r>
          </a:p>
        </p:txBody>
      </p:sp>
    </p:spTree>
  </p:cSld>
  <p:clrMapOvr>
    <a:masterClrMapping/>
  </p:clrMapOvr>
  <p:transition spd="slow" advTm="15000">
    <p:cover dir="r"/>
    <p:sndAc>
      <p:stSnd>
        <p:snd r:embed="rId3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  <p:bldP spid="7171" grpId="0" build="p" autoUpdateAnimBg="0" advAuto="200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7772400" cy="838200"/>
          </a:xfrm>
        </p:spPr>
        <p:txBody>
          <a:bodyPr/>
          <a:lstStyle/>
          <a:p>
            <a:pPr algn="ctr"/>
            <a:r>
              <a:rPr lang="en-US" sz="3600"/>
              <a:t>Know Your Imam - </a:t>
            </a:r>
            <a:r>
              <a:rPr lang="en-US" sz="3600">
                <a:solidFill>
                  <a:srgbClr val="FFFF00"/>
                </a:solidFill>
              </a:rPr>
              <a:t>Minor Occultation</a:t>
            </a:r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686800" cy="5029200"/>
          </a:xfrm>
        </p:spPr>
        <p:txBody>
          <a:bodyPr/>
          <a:lstStyle/>
          <a:p>
            <a:pPr marL="52388" indent="-52388"/>
            <a:r>
              <a:rPr lang="en-US" sz="2800"/>
              <a:t>10/11th Imams made people familiar with concept</a:t>
            </a:r>
          </a:p>
          <a:p>
            <a:pPr marL="52388" indent="-52388"/>
            <a:r>
              <a:rPr lang="en-US" sz="2800"/>
              <a:t>Minor (ghaibat sughra) period lasted 69 years upto 329AH</a:t>
            </a:r>
          </a:p>
          <a:p>
            <a:pPr marL="52388" indent="-52388"/>
            <a:r>
              <a:rPr lang="en-US" sz="2800"/>
              <a:t>Names of 4 representatives in this period:-</a:t>
            </a:r>
          </a:p>
          <a:p>
            <a:pPr marL="52388" indent="-52388">
              <a:buFontTx/>
              <a:buNone/>
            </a:pPr>
            <a:r>
              <a:rPr lang="en-US" sz="2800"/>
              <a:t>		</a:t>
            </a:r>
            <a:r>
              <a:rPr lang="en-US" sz="2800" i="1"/>
              <a:t>1.Abu amr Uthman ibn Saeed Amri</a:t>
            </a:r>
          </a:p>
          <a:p>
            <a:pPr marL="52388" indent="-52388">
              <a:buFontTx/>
              <a:buNone/>
            </a:pPr>
            <a:r>
              <a:rPr lang="en-US" sz="2800" i="1"/>
              <a:t>		2.Mohammed ibn  Uthman (son of first)</a:t>
            </a:r>
          </a:p>
          <a:p>
            <a:pPr marL="52388" indent="-52388">
              <a:buFontTx/>
              <a:buNone/>
            </a:pPr>
            <a:r>
              <a:rPr lang="en-US" sz="2800" i="1"/>
              <a:t>		3.Hussain ibn Rauh Nawbakhti</a:t>
            </a:r>
          </a:p>
          <a:p>
            <a:pPr marL="52388" indent="-52388">
              <a:buFontTx/>
              <a:buNone/>
            </a:pPr>
            <a:r>
              <a:rPr lang="en-US" sz="2800" i="1"/>
              <a:t>		4.Abu Hassan bin Mohammed Sumayri</a:t>
            </a:r>
            <a:endParaRPr lang="en-US"/>
          </a:p>
          <a:p>
            <a:pPr marL="52388" indent="-52388">
              <a:buFontTx/>
              <a:buNone/>
            </a:pPr>
            <a:r>
              <a:rPr lang="en-US" sz="2800" i="1"/>
              <a:t>There is a letter by our Imam informing us that his representatives will be the scholars </a:t>
            </a:r>
            <a:r>
              <a:rPr lang="en-US" sz="2800" b="1" i="1"/>
              <a:t>(Alims  - Mujtahids</a:t>
            </a:r>
            <a:r>
              <a:rPr lang="en-US" sz="2800" i="1"/>
              <a:t>) henceforth</a:t>
            </a:r>
            <a:r>
              <a:rPr lang="en-US" sz="2800" b="1" i="1"/>
              <a:t>.</a:t>
            </a:r>
          </a:p>
        </p:txBody>
      </p:sp>
    </p:spTree>
  </p:cSld>
  <p:clrMapOvr>
    <a:masterClrMapping/>
  </p:clrMapOvr>
  <p:transition spd="slow" advTm="20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build="p" autoUpdateAnimBg="0" advAuto="200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838200"/>
          </a:xfrm>
        </p:spPr>
        <p:txBody>
          <a:bodyPr/>
          <a:lstStyle/>
          <a:p>
            <a:pPr algn="ctr"/>
            <a:r>
              <a:rPr lang="en-US" sz="3600"/>
              <a:t>Know Your Imam - </a:t>
            </a:r>
            <a:r>
              <a:rPr lang="en-US" sz="3600">
                <a:solidFill>
                  <a:srgbClr val="FFFF00"/>
                </a:solidFill>
              </a:rPr>
              <a:t>Long Life Issues</a:t>
            </a: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5334000"/>
          </a:xfrm>
        </p:spPr>
        <p:txBody>
          <a:bodyPr/>
          <a:lstStyle/>
          <a:p>
            <a:pPr algn="just"/>
            <a:r>
              <a:rPr lang="en-US"/>
              <a:t>The present  age of Imam-e-Zamana is 1166 years.</a:t>
            </a:r>
            <a:r>
              <a:rPr lang="en-US" b="1"/>
              <a:t> </a:t>
            </a:r>
            <a:endParaRPr lang="en-US" i="1"/>
          </a:p>
          <a:p>
            <a:pPr algn="just"/>
            <a:r>
              <a:rPr lang="en-US"/>
              <a:t>If Allah (swt) can make someone alive after death, why can’t HE keep someone alive for a long period?</a:t>
            </a:r>
          </a:p>
          <a:p>
            <a:pPr algn="just"/>
            <a:r>
              <a:rPr lang="en-US"/>
              <a:t>Many prophets /people have had v long lives: Adam, Noah, Khizr, Ilyas, Isa (as)</a:t>
            </a:r>
          </a:p>
          <a:p>
            <a:pPr algn="just"/>
            <a:r>
              <a:rPr lang="en-US"/>
              <a:t>Zulqarnain had a life of 3000 years</a:t>
            </a:r>
          </a:p>
          <a:p>
            <a:pPr algn="just"/>
            <a:r>
              <a:rPr lang="en-US"/>
              <a:t>Satan(</a:t>
            </a:r>
            <a:r>
              <a:rPr lang="en-US" i="1"/>
              <a:t>shaitan</a:t>
            </a:r>
            <a:r>
              <a:rPr lang="en-US"/>
              <a:t>) himself has a long life!</a:t>
            </a:r>
          </a:p>
          <a:p>
            <a:pPr algn="just"/>
            <a:r>
              <a:rPr lang="en-US"/>
              <a:t>There are proofs of the Imam’s birth but NO tradition on his death.</a:t>
            </a:r>
          </a:p>
        </p:txBody>
      </p:sp>
    </p:spTree>
  </p:cSld>
  <p:clrMapOvr>
    <a:masterClrMapping/>
  </p:clrMapOvr>
  <p:transition spd="slow" advTm="1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build="p" autoUpdateAnimBg="0" advAuto="200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14400"/>
          </a:xfrm>
        </p:spPr>
        <p:txBody>
          <a:bodyPr/>
          <a:lstStyle/>
          <a:p>
            <a:pPr algn="ctr"/>
            <a:r>
              <a:rPr lang="en-US" sz="4000"/>
              <a:t>Know Your Imam - </a:t>
            </a:r>
            <a:r>
              <a:rPr lang="en-US" sz="4000">
                <a:solidFill>
                  <a:srgbClr val="FFFF00"/>
                </a:solidFill>
              </a:rPr>
              <a:t>His Presence</a:t>
            </a: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5029200"/>
          </a:xfrm>
        </p:spPr>
        <p:txBody>
          <a:bodyPr/>
          <a:lstStyle/>
          <a:p>
            <a:pPr algn="just"/>
            <a:r>
              <a:rPr lang="en-US" sz="2800"/>
              <a:t>Imam Sadeq (a.s.) says, “They see him but do not recognize him”.</a:t>
            </a:r>
            <a:r>
              <a:rPr lang="en-US" sz="2800" b="1"/>
              <a:t> </a:t>
            </a:r>
            <a:r>
              <a:rPr lang="en-US" sz="2800"/>
              <a:t>He is only hidden from our ordinary vision because of our sins ,but he is aware of our conditions</a:t>
            </a:r>
            <a:r>
              <a:rPr lang="en-US" sz="2800" b="1"/>
              <a:t>.</a:t>
            </a:r>
            <a:r>
              <a:rPr lang="en-US" sz="2800" b="1" i="1"/>
              <a:t> </a:t>
            </a:r>
            <a:endParaRPr lang="en-US" sz="2800"/>
          </a:p>
          <a:p>
            <a:pPr algn="just"/>
            <a:r>
              <a:rPr lang="en-US" sz="2800"/>
              <a:t>His example is like the sun behind the clouds, which though hidden  still provides  </a:t>
            </a:r>
            <a:r>
              <a:rPr lang="en-US" sz="2800" b="1">
                <a:solidFill>
                  <a:schemeClr val="tx2"/>
                </a:solidFill>
              </a:rPr>
              <a:t>warmth &amp; light</a:t>
            </a:r>
            <a:endParaRPr lang="en-US" sz="2800"/>
          </a:p>
          <a:p>
            <a:pPr algn="just"/>
            <a:r>
              <a:rPr lang="en-US" sz="2800"/>
              <a:t>Our deeds (</a:t>
            </a:r>
            <a:r>
              <a:rPr lang="en-US" sz="2800" i="1"/>
              <a:t>a’amal</a:t>
            </a:r>
            <a:r>
              <a:rPr lang="en-US" sz="2800"/>
              <a:t>) are taken to him regularly &amp; he is sad or happy depending on what we do everyday</a:t>
            </a:r>
          </a:p>
          <a:p>
            <a:pPr algn="just"/>
            <a:r>
              <a:rPr lang="en-US" sz="2800"/>
              <a:t>He attends gatherings especially </a:t>
            </a:r>
            <a:r>
              <a:rPr lang="en-US" sz="2800" b="1">
                <a:solidFill>
                  <a:schemeClr val="tx2"/>
                </a:solidFill>
              </a:rPr>
              <a:t>Haj </a:t>
            </a:r>
            <a:endParaRPr lang="en-US" sz="2800"/>
          </a:p>
          <a:p>
            <a:pPr algn="just"/>
            <a:r>
              <a:rPr lang="en-US" sz="2800"/>
              <a:t> Many , many incidents of meeting, sighting  &amp; help have been recorded</a:t>
            </a:r>
          </a:p>
        </p:txBody>
      </p:sp>
    </p:spTree>
  </p:cSld>
  <p:clrMapOvr>
    <a:masterClrMapping/>
  </p:clrMapOvr>
  <p:transition spd="slow" advTm="1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build="p" autoUpdateAnimBg="0" advAuto="200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762000"/>
          </a:xfrm>
        </p:spPr>
        <p:txBody>
          <a:bodyPr/>
          <a:lstStyle/>
          <a:p>
            <a:pPr algn="ctr"/>
            <a:r>
              <a:rPr lang="en-US" sz="3600"/>
              <a:t>Know Your Imam - </a:t>
            </a:r>
            <a:r>
              <a:rPr lang="en-US" sz="3600">
                <a:solidFill>
                  <a:srgbClr val="FFFF00"/>
                </a:solidFill>
              </a:rPr>
              <a:t>Reappearance Signs</a:t>
            </a:r>
            <a:r>
              <a:rPr lang="en-US" sz="4000"/>
              <a:t> </a:t>
            </a: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600200"/>
            <a:ext cx="8915400" cy="4800600"/>
          </a:xfrm>
        </p:spPr>
        <p:txBody>
          <a:bodyPr/>
          <a:lstStyle/>
          <a:p>
            <a:pPr algn="just"/>
            <a:r>
              <a:rPr lang="en-US"/>
              <a:t>There will be discord &amp; cruelty &amp; injustice widespread</a:t>
            </a:r>
          </a:p>
          <a:p>
            <a:pPr algn="just"/>
            <a:r>
              <a:rPr lang="en-US" i="1"/>
              <a:t>Sufyani</a:t>
            </a:r>
            <a:r>
              <a:rPr lang="en-US"/>
              <a:t> will appear with threats</a:t>
            </a:r>
          </a:p>
          <a:p>
            <a:pPr algn="just"/>
            <a:r>
              <a:rPr lang="en-US" i="1"/>
              <a:t>Dajjal</a:t>
            </a:r>
            <a:r>
              <a:rPr lang="en-US"/>
              <a:t> will appear with enticements</a:t>
            </a:r>
          </a:p>
          <a:p>
            <a:pPr algn="just"/>
            <a:r>
              <a:rPr lang="en-US"/>
              <a:t>Killing of </a:t>
            </a:r>
            <a:r>
              <a:rPr lang="en-US" i="1"/>
              <a:t>Nafs e Zakkiyah</a:t>
            </a:r>
            <a:endParaRPr lang="en-US"/>
          </a:p>
          <a:p>
            <a:pPr algn="just"/>
            <a:r>
              <a:rPr lang="en-US"/>
              <a:t>There will be a heavenly cry</a:t>
            </a:r>
          </a:p>
          <a:p>
            <a:pPr algn="just"/>
            <a:r>
              <a:rPr lang="en-US"/>
              <a:t>It will be on </a:t>
            </a:r>
            <a:r>
              <a:rPr lang="en-US">
                <a:solidFill>
                  <a:schemeClr val="tx2"/>
                </a:solidFill>
              </a:rPr>
              <a:t>Friday</a:t>
            </a:r>
            <a:r>
              <a:rPr lang="en-US"/>
              <a:t> at the </a:t>
            </a:r>
            <a:r>
              <a:rPr lang="en-US" i="1">
                <a:solidFill>
                  <a:schemeClr val="tx2"/>
                </a:solidFill>
              </a:rPr>
              <a:t>Ka’aba</a:t>
            </a:r>
          </a:p>
          <a:p>
            <a:pPr algn="just"/>
            <a:r>
              <a:rPr lang="en-US" i="1">
                <a:solidFill>
                  <a:schemeClr val="tx2"/>
                </a:solidFill>
              </a:rPr>
              <a:t>It can be ANYTIME &amp; Its close….- Are u ready?</a:t>
            </a:r>
            <a:endParaRPr lang="en-US"/>
          </a:p>
        </p:txBody>
      </p:sp>
    </p:spTree>
  </p:cSld>
  <p:clrMapOvr>
    <a:masterClrMapping/>
  </p:clrMapOvr>
  <p:transition spd="slow" advTm="19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1" grpId="0" build="p" autoUpdateAnimBg="0" advAuto="200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14400"/>
          </a:xfrm>
        </p:spPr>
        <p:txBody>
          <a:bodyPr/>
          <a:lstStyle/>
          <a:p>
            <a:pPr algn="ctr"/>
            <a:r>
              <a:rPr lang="en-US" sz="4000"/>
              <a:t>Know Your Imam - </a:t>
            </a:r>
            <a:r>
              <a:rPr lang="en-US" sz="4000">
                <a:solidFill>
                  <a:srgbClr val="FFFF00"/>
                </a:solidFill>
              </a:rPr>
              <a:t>Waiting….</a:t>
            </a: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5715000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n-US"/>
              <a:t>Imam says “</a:t>
            </a:r>
            <a:r>
              <a:rPr lang="en-US" i="1"/>
              <a:t>The best act of my nation is to await the reappearance</a:t>
            </a:r>
            <a:r>
              <a:rPr lang="en-US"/>
              <a:t>.”</a:t>
            </a:r>
            <a:r>
              <a:rPr lang="en-US" b="1">
                <a:solidFill>
                  <a:srgbClr val="FF0000"/>
                </a:solidFill>
              </a:rPr>
              <a:t> </a:t>
            </a:r>
            <a:r>
              <a:rPr lang="en-US" b="1"/>
              <a:t>so we </a:t>
            </a:r>
            <a:r>
              <a:rPr lang="en-US"/>
              <a:t>need to be in waiting (</a:t>
            </a:r>
            <a:r>
              <a:rPr lang="en-US" i="1"/>
              <a:t>Intezar</a:t>
            </a:r>
            <a:r>
              <a:rPr lang="en-US"/>
              <a:t>) for his reappearance…</a:t>
            </a:r>
          </a:p>
          <a:p>
            <a:pPr algn="just">
              <a:lnSpc>
                <a:spcPct val="90000"/>
              </a:lnSpc>
            </a:pPr>
            <a:r>
              <a:rPr lang="en-US" b="1" i="1">
                <a:solidFill>
                  <a:schemeClr val="tx2"/>
                </a:solidFill>
              </a:rPr>
              <a:t>Our actions &amp; behaviour</a:t>
            </a:r>
            <a:r>
              <a:rPr lang="en-US"/>
              <a:t> should reflect we are in waiting for such a personality</a:t>
            </a:r>
          </a:p>
          <a:p>
            <a:pPr algn="just">
              <a:lnSpc>
                <a:spcPct val="90000"/>
              </a:lnSpc>
            </a:pPr>
            <a:r>
              <a:rPr lang="en-US"/>
              <a:t>We should give up deeds which displease Allah (swt) &amp; do what Islam demands from us.</a:t>
            </a:r>
          </a:p>
          <a:p>
            <a:pPr algn="just">
              <a:lnSpc>
                <a:spcPct val="90000"/>
              </a:lnSpc>
            </a:pPr>
            <a:r>
              <a:rPr lang="en-US"/>
              <a:t>There is </a:t>
            </a:r>
            <a:r>
              <a:rPr lang="en-US" b="1" i="1">
                <a:solidFill>
                  <a:schemeClr val="tx2"/>
                </a:solidFill>
              </a:rPr>
              <a:t>NO FIXED TIME </a:t>
            </a:r>
            <a:r>
              <a:rPr lang="en-US"/>
              <a:t>for his re-appearance, it is unknown. You can make the difference if you call from the heart and be like he wants his followers to become.</a:t>
            </a:r>
          </a:p>
        </p:txBody>
      </p:sp>
    </p:spTree>
  </p:cSld>
  <p:clrMapOvr>
    <a:masterClrMapping/>
  </p:clrMapOvr>
  <p:transition spd="slow" advTm="1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  <p:bldP spid="11267" grpId="0" build="p" autoUpdateAnimBg="0" advAuto="200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838200"/>
          </a:xfrm>
        </p:spPr>
        <p:txBody>
          <a:bodyPr/>
          <a:lstStyle/>
          <a:p>
            <a:pPr algn="ctr"/>
            <a:r>
              <a:rPr lang="en-US" sz="4000"/>
              <a:t>Know Your Imam - </a:t>
            </a:r>
            <a:r>
              <a:rPr lang="en-US" sz="4000">
                <a:solidFill>
                  <a:srgbClr val="FFFF00"/>
                </a:solidFill>
              </a:rPr>
              <a:t>Calling….</a:t>
            </a: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66800"/>
            <a:ext cx="9144000" cy="5791200"/>
          </a:xfrm>
        </p:spPr>
        <p:txBody>
          <a:bodyPr/>
          <a:lstStyle/>
          <a:p>
            <a:pPr algn="just"/>
            <a:r>
              <a:rPr lang="en-US" b="1">
                <a:solidFill>
                  <a:schemeClr val="tx2"/>
                </a:solidFill>
              </a:rPr>
              <a:t>He answers</a:t>
            </a:r>
            <a:r>
              <a:rPr lang="en-US"/>
              <a:t> call from All Momineen and Helps them when called.</a:t>
            </a:r>
          </a:p>
          <a:p>
            <a:pPr algn="just"/>
            <a:r>
              <a:rPr lang="en-US" b="1">
                <a:solidFill>
                  <a:schemeClr val="tx2"/>
                </a:solidFill>
              </a:rPr>
              <a:t>He meets </a:t>
            </a:r>
            <a:r>
              <a:rPr lang="en-US"/>
              <a:t>people who call him with the right Neeyat</a:t>
            </a:r>
          </a:p>
          <a:p>
            <a:pPr algn="just"/>
            <a:r>
              <a:rPr lang="en-US"/>
              <a:t>He is the Imam of our time and in the time of need and difficulty </a:t>
            </a:r>
            <a:r>
              <a:rPr lang="en-US" b="1">
                <a:solidFill>
                  <a:schemeClr val="tx2"/>
                </a:solidFill>
              </a:rPr>
              <a:t>we should call upon him</a:t>
            </a:r>
            <a:r>
              <a:rPr lang="en-US"/>
              <a:t> for help and solutions.</a:t>
            </a:r>
          </a:p>
          <a:p>
            <a:pPr algn="just"/>
            <a:r>
              <a:rPr lang="en-US"/>
              <a:t>There are many recorded events since his occultation where </a:t>
            </a:r>
            <a:r>
              <a:rPr lang="en-US" b="1">
                <a:solidFill>
                  <a:schemeClr val="tx2"/>
                </a:solidFill>
              </a:rPr>
              <a:t>he has helped Momineen in person.</a:t>
            </a:r>
          </a:p>
          <a:p>
            <a:pPr algn="just"/>
            <a:r>
              <a:rPr lang="en-US" b="1">
                <a:solidFill>
                  <a:schemeClr val="tx2"/>
                </a:solidFill>
              </a:rPr>
              <a:t>“ARIZA”</a:t>
            </a:r>
            <a:r>
              <a:rPr lang="en-US"/>
              <a:t> is one way of communicating with him throughout the year.</a:t>
            </a:r>
          </a:p>
        </p:txBody>
      </p:sp>
    </p:spTree>
  </p:cSld>
  <p:clrMapOvr>
    <a:masterClrMapping/>
  </p:clrMapOvr>
  <p:transition spd="slow" advTm="1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5" grpId="0" build="p" autoUpdateAnimBg="0" advAuto="200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914400"/>
          </a:xfrm>
        </p:spPr>
        <p:txBody>
          <a:bodyPr/>
          <a:lstStyle/>
          <a:p>
            <a:pPr algn="ctr"/>
            <a:r>
              <a:rPr lang="en-US" sz="4000"/>
              <a:t>Know Your Imam - </a:t>
            </a:r>
            <a:r>
              <a:rPr lang="en-US" sz="4000">
                <a:solidFill>
                  <a:srgbClr val="FFFF00"/>
                </a:solidFill>
              </a:rPr>
              <a:t>Dua’a from www.duas.org</a:t>
            </a: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2057400"/>
            <a:ext cx="7162800" cy="4267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i="1">
                <a:solidFill>
                  <a:schemeClr val="tx2"/>
                </a:solidFill>
              </a:rPr>
              <a:t>Dua E Nudba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i="1">
                <a:solidFill>
                  <a:schemeClr val="tx2"/>
                </a:solidFill>
              </a:rPr>
              <a:t>Dua Faraj “</a:t>
            </a:r>
            <a:r>
              <a:rPr lang="en-US" i="1"/>
              <a:t>Ilahi Azumal Bal’aa</a:t>
            </a:r>
            <a:r>
              <a:rPr lang="en-US" i="1">
                <a:solidFill>
                  <a:schemeClr val="tx2"/>
                </a:solidFill>
              </a:rPr>
              <a:t>”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i="1">
                <a:solidFill>
                  <a:schemeClr val="tx2"/>
                </a:solidFill>
              </a:rPr>
              <a:t>Dua</a:t>
            </a:r>
            <a:r>
              <a:rPr lang="en-US"/>
              <a:t> - </a:t>
            </a:r>
            <a:r>
              <a:rPr lang="en-US" i="1">
                <a:solidFill>
                  <a:schemeClr val="tx2"/>
                </a:solidFill>
              </a:rPr>
              <a:t>“</a:t>
            </a:r>
            <a:r>
              <a:rPr lang="en-US" i="1"/>
              <a:t>Allahumma kun-le valiyekal</a:t>
            </a:r>
            <a:r>
              <a:rPr lang="en-US"/>
              <a:t>”</a:t>
            </a:r>
          </a:p>
          <a:p>
            <a:pPr>
              <a:lnSpc>
                <a:spcPct val="90000"/>
              </a:lnSpc>
            </a:pPr>
            <a:r>
              <a:rPr lang="en-US" i="1">
                <a:solidFill>
                  <a:schemeClr val="tx2"/>
                </a:solidFill>
              </a:rPr>
              <a:t>Dua Sirdab</a:t>
            </a:r>
          </a:p>
          <a:p>
            <a:pPr>
              <a:lnSpc>
                <a:spcPct val="90000"/>
              </a:lnSpc>
            </a:pPr>
            <a:r>
              <a:rPr lang="en-US" i="1">
                <a:solidFill>
                  <a:schemeClr val="tx2"/>
                </a:solidFill>
              </a:rPr>
              <a:t>Ziarat E Imam E Zamaan</a:t>
            </a:r>
          </a:p>
          <a:p>
            <a:pPr>
              <a:lnSpc>
                <a:spcPct val="90000"/>
              </a:lnSpc>
            </a:pPr>
            <a:r>
              <a:rPr lang="en-US" i="1">
                <a:solidFill>
                  <a:schemeClr val="tx2"/>
                </a:solidFill>
              </a:rPr>
              <a:t>Salawat Zarrab Isphahni</a:t>
            </a:r>
          </a:p>
          <a:p>
            <a:pPr>
              <a:lnSpc>
                <a:spcPct val="90000"/>
              </a:lnSpc>
            </a:pPr>
            <a:r>
              <a:rPr lang="en-US" i="1">
                <a:solidFill>
                  <a:schemeClr val="tx2"/>
                </a:solidFill>
              </a:rPr>
              <a:t>Pray for his re-appearance in any Language ,anytime</a:t>
            </a:r>
            <a:endParaRPr lang="en-US"/>
          </a:p>
        </p:txBody>
      </p:sp>
    </p:spTree>
  </p:cSld>
  <p:clrMapOvr>
    <a:masterClrMapping/>
  </p:clrMapOvr>
  <p:transition spd="slow" advTm="1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RISE_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utoUpdateAnimBg="0"/>
      <p:bldP spid="17411" grpId="0" build="p" autoUpdateAnimBg="0" advAuto="200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pPr algn="ctr"/>
            <a:r>
              <a:rPr lang="en-US" sz="3200" b="1" i="0"/>
              <a:t>Know your Imam atfs-</a:t>
            </a:r>
            <a:br>
              <a:rPr lang="en-US" sz="3200" b="1" i="0"/>
            </a:br>
            <a:r>
              <a:rPr lang="en-US" sz="3200" b="1" i="0">
                <a:solidFill>
                  <a:srgbClr val="FFFF00"/>
                </a:solidFill>
              </a:rPr>
              <a:t>Our Duties and Responsibilities</a:t>
            </a:r>
            <a:r>
              <a:rPr lang="en-US" b="1" i="0"/>
              <a:t> 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534400" cy="4800600"/>
          </a:xfrm>
        </p:spPr>
        <p:txBody>
          <a:bodyPr/>
          <a:lstStyle/>
          <a:p>
            <a:r>
              <a:rPr lang="en-US" sz="2800" b="1" dirty="0"/>
              <a:t>  </a:t>
            </a:r>
            <a:r>
              <a:rPr lang="en-US" sz="2400" dirty="0">
                <a:solidFill>
                  <a:schemeClr val="accent1"/>
                </a:solidFill>
              </a:rPr>
              <a:t>Recognition of Imam Mahdi</a:t>
            </a:r>
            <a:r>
              <a:rPr lang="en-US" sz="2400" dirty="0"/>
              <a:t> (</a:t>
            </a:r>
            <a:r>
              <a:rPr lang="en-US" sz="2400" dirty="0" err="1"/>
              <a:t>a.t.f.s</a:t>
            </a:r>
            <a:r>
              <a:rPr lang="en-US" sz="2800" dirty="0"/>
              <a:t>), </a:t>
            </a:r>
            <a:r>
              <a:rPr lang="en-US" sz="2000" dirty="0"/>
              <a:t>it means to be aware of those levels, perfection and authority that has been granted to Imam-e-</a:t>
            </a:r>
            <a:r>
              <a:rPr lang="en-US" sz="2000" dirty="0" err="1"/>
              <a:t>Zamana</a:t>
            </a:r>
            <a:r>
              <a:rPr lang="en-US" sz="2000" dirty="0"/>
              <a:t> by Allah </a:t>
            </a:r>
            <a:r>
              <a:rPr lang="en-US" sz="2000" dirty="0" err="1"/>
              <a:t>swt</a:t>
            </a:r>
            <a:endParaRPr lang="en-US" sz="2000" dirty="0"/>
          </a:p>
          <a:p>
            <a:r>
              <a:rPr lang="en-US" sz="2400" dirty="0">
                <a:solidFill>
                  <a:schemeClr val="tx2"/>
                </a:solidFill>
              </a:rPr>
              <a:t>Improvement in our thoughts &amp; deeds:</a:t>
            </a:r>
            <a:r>
              <a:rPr lang="en-US" sz="2800" b="1" dirty="0">
                <a:solidFill>
                  <a:schemeClr val="tx2"/>
                </a:solidFill>
              </a:rPr>
              <a:t> </a:t>
            </a:r>
          </a:p>
          <a:p>
            <a:pPr algn="just"/>
            <a:r>
              <a:rPr lang="en-US" sz="2400" dirty="0">
                <a:solidFill>
                  <a:schemeClr val="tx2"/>
                </a:solidFill>
              </a:rPr>
              <a:t>Reformation of ourselves &amp; the Society</a:t>
            </a:r>
          </a:p>
          <a:p>
            <a:pPr algn="just"/>
            <a:r>
              <a:rPr lang="en-US" sz="2400" dirty="0">
                <a:solidFill>
                  <a:schemeClr val="tx2"/>
                </a:solidFill>
              </a:rPr>
              <a:t>Supplication (</a:t>
            </a:r>
            <a:r>
              <a:rPr lang="en-US" sz="2400" dirty="0" err="1">
                <a:solidFill>
                  <a:schemeClr val="tx2"/>
                </a:solidFill>
              </a:rPr>
              <a:t>Doa</a:t>
            </a:r>
            <a:r>
              <a:rPr lang="en-US" sz="2400" dirty="0">
                <a:solidFill>
                  <a:schemeClr val="tx2"/>
                </a:solidFill>
              </a:rPr>
              <a:t>)</a:t>
            </a:r>
          </a:p>
          <a:p>
            <a:pPr algn="just"/>
            <a:r>
              <a:rPr lang="en-US" sz="2400" dirty="0">
                <a:solidFill>
                  <a:schemeClr val="tx2"/>
                </a:solidFill>
              </a:rPr>
              <a:t>Give </a:t>
            </a:r>
            <a:r>
              <a:rPr lang="en-US" sz="2400" dirty="0" err="1">
                <a:solidFill>
                  <a:schemeClr val="tx2"/>
                </a:solidFill>
              </a:rPr>
              <a:t>sadaqah</a:t>
            </a:r>
            <a:r>
              <a:rPr lang="en-US" sz="2400" dirty="0">
                <a:solidFill>
                  <a:schemeClr val="tx2"/>
                </a:solidFill>
              </a:rPr>
              <a:t> for his safety </a:t>
            </a:r>
          </a:p>
          <a:p>
            <a:pPr algn="just"/>
            <a:r>
              <a:rPr lang="en-US" sz="2400" dirty="0">
                <a:solidFill>
                  <a:schemeClr val="tx2"/>
                </a:solidFill>
              </a:rPr>
              <a:t>We present our difficulties to him for their solution</a:t>
            </a:r>
            <a:r>
              <a:rPr lang="en-US" sz="2400" b="1" i="1" dirty="0">
                <a:solidFill>
                  <a:schemeClr val="accent1"/>
                </a:solidFill>
              </a:rPr>
              <a:t> </a:t>
            </a:r>
            <a:endParaRPr lang="en-US" sz="2400" i="1" dirty="0">
              <a:solidFill>
                <a:schemeClr val="accent1"/>
              </a:solidFill>
            </a:endParaRPr>
          </a:p>
          <a:p>
            <a:pPr algn="just"/>
            <a:r>
              <a:rPr lang="en-US" sz="2400" dirty="0">
                <a:solidFill>
                  <a:schemeClr val="tx2"/>
                </a:solidFill>
              </a:rPr>
              <a:t>There will appear a false Imam prior to our Imams re appearance &amp; we need to take time to convince </a:t>
            </a:r>
            <a:r>
              <a:rPr lang="en-US" sz="2400" dirty="0" err="1">
                <a:solidFill>
                  <a:schemeClr val="tx2"/>
                </a:solidFill>
              </a:rPr>
              <a:t>ourself</a:t>
            </a:r>
            <a:r>
              <a:rPr lang="en-US" sz="2400" dirty="0">
                <a:solidFill>
                  <a:schemeClr val="tx2"/>
                </a:solidFill>
              </a:rPr>
              <a:t> that it is in fact the Awaited savior before Action</a:t>
            </a:r>
          </a:p>
          <a:p>
            <a:endParaRPr lang="en-US" sz="2400" dirty="0">
              <a:solidFill>
                <a:schemeClr val="tx2"/>
              </a:solidFill>
            </a:endParaRPr>
          </a:p>
          <a:p>
            <a:endParaRPr lang="en-US" sz="24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slow" advTm="25000">
    <p:cover dir="r"/>
    <p:sndAc>
      <p:stSnd>
        <p:snd r:embed="rId2" name="CHA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0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90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90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90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90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5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90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90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 autoUpdateAnimBg="0"/>
      <p:bldP spid="89091" grpId="0" build="p" autoUpdateAnimBg="0" advAuto="3000"/>
    </p:bldLst>
  </p:timing>
</p:sld>
</file>

<file path=ppt/theme/theme1.xml><?xml version="1.0" encoding="utf-8"?>
<a:theme xmlns:a="http://schemas.openxmlformats.org/drawingml/2006/main" name="Fireball">
  <a:themeElements>
    <a:clrScheme name="Fireball 1">
      <a:dk1>
        <a:srgbClr val="5F5F5F"/>
      </a:dk1>
      <a:lt1>
        <a:srgbClr val="FFFFCC"/>
      </a:lt1>
      <a:dk2>
        <a:srgbClr val="000000"/>
      </a:dk2>
      <a:lt2>
        <a:srgbClr val="FFCC66"/>
      </a:lt2>
      <a:accent1>
        <a:srgbClr val="FF9933"/>
      </a:accent1>
      <a:accent2>
        <a:srgbClr val="CC0066"/>
      </a:accent2>
      <a:accent3>
        <a:srgbClr val="AAAAAA"/>
      </a:accent3>
      <a:accent4>
        <a:srgbClr val="DADAAE"/>
      </a:accent4>
      <a:accent5>
        <a:srgbClr val="FFCAAD"/>
      </a:accent5>
      <a:accent6>
        <a:srgbClr val="B9005C"/>
      </a:accent6>
      <a:hlink>
        <a:srgbClr val="CC00CC"/>
      </a:hlink>
      <a:folHlink>
        <a:srgbClr val="990099"/>
      </a:folHlink>
    </a:clrScheme>
    <a:fontScheme name="Fireball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Fireball 1">
        <a:dk1>
          <a:srgbClr val="5F5F5F"/>
        </a:dk1>
        <a:lt1>
          <a:srgbClr val="FFFFCC"/>
        </a:lt1>
        <a:dk2>
          <a:srgbClr val="000000"/>
        </a:dk2>
        <a:lt2>
          <a:srgbClr val="FFCC66"/>
        </a:lt2>
        <a:accent1>
          <a:srgbClr val="FF9933"/>
        </a:accent1>
        <a:accent2>
          <a:srgbClr val="CC0066"/>
        </a:accent2>
        <a:accent3>
          <a:srgbClr val="AAAAAA"/>
        </a:accent3>
        <a:accent4>
          <a:srgbClr val="DADAAE"/>
        </a:accent4>
        <a:accent5>
          <a:srgbClr val="FFCAAD"/>
        </a:accent5>
        <a:accent6>
          <a:srgbClr val="B9005C"/>
        </a:accent6>
        <a:hlink>
          <a:srgbClr val="CC00CC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Fireball 2">
        <a:dk1>
          <a:srgbClr val="000000"/>
        </a:dk1>
        <a:lt1>
          <a:srgbClr val="FFFFFF"/>
        </a:lt1>
        <a:dk2>
          <a:srgbClr val="FF9900"/>
        </a:dk2>
        <a:lt2>
          <a:srgbClr val="5F5F5F"/>
        </a:lt2>
        <a:accent1>
          <a:srgbClr val="FF9933"/>
        </a:accent1>
        <a:accent2>
          <a:srgbClr val="CC0066"/>
        </a:accent2>
        <a:accent3>
          <a:srgbClr val="FFFFFF"/>
        </a:accent3>
        <a:accent4>
          <a:srgbClr val="000000"/>
        </a:accent4>
        <a:accent5>
          <a:srgbClr val="FFCAAD"/>
        </a:accent5>
        <a:accent6>
          <a:srgbClr val="B9005C"/>
        </a:accent6>
        <a:hlink>
          <a:srgbClr val="CC00CC"/>
        </a:hlink>
        <a:folHlink>
          <a:srgbClr val="9900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eball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Designs\FIREBALL.POT</Template>
  <TotalTime>607</TotalTime>
  <Words>715</Words>
  <Application>Microsoft Office PowerPoint</Application>
  <PresentationFormat>On-screen Show (4:3)</PresentationFormat>
  <Paragraphs>84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Times New Roman</vt:lpstr>
      <vt:lpstr>Fireball</vt:lpstr>
      <vt:lpstr>Know Your Imam a.t.f.s.</vt:lpstr>
      <vt:lpstr>Know Your Imam - Some Facts</vt:lpstr>
      <vt:lpstr>Know Your Imam - His Titles</vt:lpstr>
      <vt:lpstr>Know Your Imam - Traditions</vt:lpstr>
      <vt:lpstr>Know Your Imam - Minor Occultation</vt:lpstr>
      <vt:lpstr>Know Your Imam - Long Life Issues</vt:lpstr>
      <vt:lpstr>Know Your Imam - His Presence</vt:lpstr>
      <vt:lpstr>Know Your Imam - Reappearance Signs </vt:lpstr>
      <vt:lpstr>Know Your Imam - Waiting….</vt:lpstr>
      <vt:lpstr>Know Your Imam - Calling….</vt:lpstr>
      <vt:lpstr>Know Your Imam - Dua’a from www.duas.org</vt:lpstr>
      <vt:lpstr>Know your Imam atfs- Our Duties and Responsibilities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 YOUR IMAM</dc:title>
  <dc:creator>AL HASSAN</dc:creator>
  <cp:lastModifiedBy>asus</cp:lastModifiedBy>
  <cp:revision>48</cp:revision>
  <cp:lastPrinted>1999-11-13T09:40:52Z</cp:lastPrinted>
  <dcterms:created xsi:type="dcterms:W3CDTF">1999-11-13T08:42:45Z</dcterms:created>
  <dcterms:modified xsi:type="dcterms:W3CDTF">2015-03-14T19:01:33Z</dcterms:modified>
</cp:coreProperties>
</file>